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0" r:id="rId2"/>
  </p:sldMasterIdLst>
  <p:notesMasterIdLst>
    <p:notesMasterId r:id="rId17"/>
  </p:notesMasterIdLst>
  <p:sldIdLst>
    <p:sldId id="256" r:id="rId3"/>
    <p:sldId id="258" r:id="rId4"/>
    <p:sldId id="259" r:id="rId5"/>
    <p:sldId id="260" r:id="rId6"/>
    <p:sldId id="261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7" roundtripDataSignature="AMtx7mjz4+0VMCZzYh1H7/zNS2FQPnYcD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32" Type="http://schemas.microsoft.com/office/2016/11/relationships/changesInfo" Target="changesInfos/changesInfo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7" Type="http://customschemas.google.com/relationships/presentationmetadata" Target="metadata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hew English" userId="581d85e2-bd9b-414a-8ec5-1851b81564dc" providerId="ADAL" clId="{B176F289-7F62-4BEC-8913-AB52756A5ECD}"/>
    <pc:docChg chg="delSld">
      <pc:chgData name="Matthew English" userId="581d85e2-bd9b-414a-8ec5-1851b81564dc" providerId="ADAL" clId="{B176F289-7F62-4BEC-8913-AB52756A5ECD}" dt="2024-11-19T18:03:09.266" v="0" actId="47"/>
      <pc:docMkLst>
        <pc:docMk/>
      </pc:docMkLst>
      <pc:sldChg chg="del">
        <pc:chgData name="Matthew English" userId="581d85e2-bd9b-414a-8ec5-1851b81564dc" providerId="ADAL" clId="{B176F289-7F62-4BEC-8913-AB52756A5ECD}" dt="2024-11-19T18:03:09.266" v="0" actId="47"/>
        <pc:sldMkLst>
          <pc:docMk/>
          <pc:sldMk cId="1641747107" sldId="27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forms/d/e/1FAIpQLSd_8hS3UcuaYOEu8Xyg3eLqTUuqhxQVmTllHCf8s7-Oo-nfnw/viewform?usp=sf_link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57400" y="685800"/>
            <a:ext cx="2743200" cy="2057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98" name="Google Shape;98;p1:notes"/>
          <p:cNvSpPr txBox="1">
            <a:spLocks noGrp="1"/>
          </p:cNvSpPr>
          <p:nvPr>
            <p:ph type="body" idx="1"/>
          </p:nvPr>
        </p:nvSpPr>
        <p:spPr>
          <a:xfrm>
            <a:off x="685800" y="31242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u="sng" dirty="0">
                <a:solidFill>
                  <a:schemeClr val="hlink"/>
                </a:solidFill>
                <a:hlinkClick r:id="rId3"/>
              </a:rPr>
              <a:t>https://docs.google.com/forms/d/e/1FAIpQLSd_8hS3UcuaYOEu8Xyg3eLqTUuqhxQVmTllHCf8s7-Oo-nfnw/viewform?usp=sf_link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99" name="Google Shape;99;p1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0" name="Google Shape;100;p1:notes"/>
          <p:cNvCxnSpPr/>
          <p:nvPr/>
        </p:nvCxnSpPr>
        <p:spPr>
          <a:xfrm>
            <a:off x="1600200" y="2209800"/>
            <a:ext cx="1371600" cy="1587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57400" y="685800"/>
            <a:ext cx="2743200" cy="2057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19" name="Google Shape;219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0" name="Google Shape;220;p12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57400" y="685800"/>
            <a:ext cx="2743200" cy="2057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29" name="Google Shape;229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30" name="Google Shape;230;p13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11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57400" y="685800"/>
            <a:ext cx="2743200" cy="2057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38" name="Google Shape;238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39" name="Google Shape;239;p14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12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57400" y="685800"/>
            <a:ext cx="2743200" cy="2057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46" name="Google Shape;246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47" name="Google Shape;247;p15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13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55" name="Google Shape;255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57400" y="609600"/>
            <a:ext cx="2743200" cy="2057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19" name="Google Shape;119;p2:notes"/>
          <p:cNvSpPr txBox="1">
            <a:spLocks noGrp="1"/>
          </p:cNvSpPr>
          <p:nvPr>
            <p:ph type="body" idx="1"/>
          </p:nvPr>
        </p:nvSpPr>
        <p:spPr>
          <a:xfrm>
            <a:off x="609600" y="31242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0" name="Google Shape;120;p2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57400" y="685800"/>
            <a:ext cx="2743200" cy="2057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31" name="Google Shape;13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2" name="Google Shape;132;p4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fld id="{00000000-1234-1234-1234-123412341234}" type="slidenum"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57400" y="685800"/>
            <a:ext cx="2743200" cy="2057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38" name="Google Shape;138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9" name="Google Shape;139;p5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57400" y="685800"/>
            <a:ext cx="2743200" cy="2057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53" name="Google Shape;153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4" name="Google Shape;154;p6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9cf0d6a53b_1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57400" y="685800"/>
            <a:ext cx="2743200" cy="2057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73" name="Google Shape;173;g9cf0d6a53b_1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4" name="Google Shape;174;g9cf0d6a53b_1_7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8" name="Google Shape;19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06" name="Google Shape;20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3" name="Google Shape;21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1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3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74" name="Google Shape;74;p32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75" name="Google Shape;75;p3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3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3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81" name="Google Shape;81;p3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2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2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2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2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6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6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2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2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7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8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8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46" name="Google Shape;46;p28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47" name="Google Shape;47;p2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2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4" name="Google Shape;54;p2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2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3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3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3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3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31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5" name="Google Shape;65;p31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66" name="Google Shape;66;p31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7" name="Google Shape;67;p3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68" name="Google Shape;68;p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3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2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6" name="Google Shape;86;p2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7" name="Google Shape;87;p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8" name="Google Shape;88;p2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9" name="Google Shape;89;p2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"/>
          <p:cNvSpPr txBox="1">
            <a:spLocks noGrp="1"/>
          </p:cNvSpPr>
          <p:nvPr>
            <p:ph type="ctrTitle"/>
          </p:nvPr>
        </p:nvSpPr>
        <p:spPr>
          <a:xfrm>
            <a:off x="628650" y="4554537"/>
            <a:ext cx="5173662" cy="1724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Calibri"/>
              <a:buNone/>
            </a:pPr>
            <a:r>
              <a:rPr lang="en-US" sz="41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is Title I and How Can I be Involved?</a:t>
            </a:r>
            <a:endParaRPr sz="41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Calibri"/>
              <a:buNone/>
            </a:pPr>
            <a:endParaRPr sz="410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Calibri"/>
              <a:buNone/>
            </a:pPr>
            <a:endParaRPr sz="2500"/>
          </a:p>
        </p:txBody>
      </p:sp>
      <p:sp>
        <p:nvSpPr>
          <p:cNvPr id="104" name="Google Shape;104;p1"/>
          <p:cNvSpPr txBox="1">
            <a:spLocks noGrp="1"/>
          </p:cNvSpPr>
          <p:nvPr>
            <p:ph type="subTitle" idx="1"/>
          </p:nvPr>
        </p:nvSpPr>
        <p:spPr>
          <a:xfrm>
            <a:off x="6156325" y="4554537"/>
            <a:ext cx="2538412" cy="1724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2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rgbClr val="898989"/>
              </a:buClr>
              <a:buSzPts val="2200"/>
              <a:buNone/>
            </a:pPr>
            <a:r>
              <a:rPr lang="en-US" sz="2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Ebinport Elementary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rgbClr val="898989"/>
              </a:buClr>
              <a:buSzPts val="2200"/>
              <a:buNone/>
            </a:pPr>
            <a:endParaRPr/>
          </a:p>
        </p:txBody>
      </p:sp>
      <p:sp>
        <p:nvSpPr>
          <p:cNvPr id="105" name="Google Shape;105;p1"/>
          <p:cNvSpPr/>
          <p:nvPr/>
        </p:nvSpPr>
        <p:spPr>
          <a:xfrm>
            <a:off x="441325" y="1322387"/>
            <a:ext cx="1682750" cy="1682750"/>
          </a:xfrm>
          <a:prstGeom prst="ellipse">
            <a:avLst/>
          </a:prstGeom>
          <a:solidFill>
            <a:srgbClr val="4BACC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"/>
          <p:cNvSpPr/>
          <p:nvPr/>
        </p:nvSpPr>
        <p:spPr>
          <a:xfrm>
            <a:off x="2546350" y="2706687"/>
            <a:ext cx="722312" cy="722312"/>
          </a:xfrm>
          <a:prstGeom prst="ellipse">
            <a:avLst/>
          </a:prstGeom>
          <a:solidFill>
            <a:srgbClr val="8064A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"/>
          <p:cNvSpPr/>
          <p:nvPr/>
        </p:nvSpPr>
        <p:spPr>
          <a:xfrm>
            <a:off x="3844925" y="2603500"/>
            <a:ext cx="219075" cy="220662"/>
          </a:xfrm>
          <a:prstGeom prst="ellipse">
            <a:avLst/>
          </a:prstGeom>
          <a:solidFill>
            <a:srgbClr val="9BBB5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"/>
          <p:cNvSpPr/>
          <p:nvPr/>
        </p:nvSpPr>
        <p:spPr>
          <a:xfrm>
            <a:off x="4329112" y="0"/>
            <a:ext cx="4814887" cy="3429000"/>
          </a:xfrm>
          <a:custGeom>
            <a:avLst/>
            <a:gdLst/>
            <a:ahLst/>
            <a:cxnLst/>
            <a:rect l="l" t="t" r="r" b="b"/>
            <a:pathLst>
              <a:path w="5699887" h="4059244" extrusionOk="0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lnTo>
                  <a:pt x="0" y="0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9" name="Google Shape;109;p1"/>
          <p:cNvCxnSpPr/>
          <p:nvPr/>
        </p:nvCxnSpPr>
        <p:spPr>
          <a:xfrm>
            <a:off x="5980112" y="4776787"/>
            <a:ext cx="0" cy="1303337"/>
          </a:xfrm>
          <a:prstGeom prst="straightConnector1">
            <a:avLst/>
          </a:prstGeom>
          <a:noFill/>
          <a:ln w="19050" cap="sq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2"/>
          <p:cNvSpPr/>
          <p:nvPr/>
        </p:nvSpPr>
        <p:spPr>
          <a:xfrm>
            <a:off x="0" y="0"/>
            <a:ext cx="4560887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" name="Google Shape;223;p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4274AF"/>
              </a:gs>
              <a:gs pos="25000">
                <a:srgbClr val="4274AF"/>
              </a:gs>
              <a:gs pos="94000">
                <a:srgbClr val="4A452A"/>
              </a:gs>
              <a:gs pos="100000">
                <a:srgbClr val="4A452A"/>
              </a:gs>
            </a:gsLst>
            <a:lin ang="42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4" name="Google Shape;224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5" name="Google Shape;225;p12"/>
          <p:cNvSpPr txBox="1">
            <a:spLocks noGrp="1"/>
          </p:cNvSpPr>
          <p:nvPr>
            <p:ph type="title"/>
          </p:nvPr>
        </p:nvSpPr>
        <p:spPr>
          <a:xfrm>
            <a:off x="479425" y="2054225"/>
            <a:ext cx="2752725" cy="275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Font typeface="Calibri"/>
              <a:buNone/>
            </a:pPr>
            <a:r>
              <a:rPr lang="en-US" sz="37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Parent’s Right to Know – </a:t>
            </a:r>
            <a:br>
              <a:rPr lang="en-US" sz="37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7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Student Achievement</a:t>
            </a:r>
            <a:endParaRPr/>
          </a:p>
        </p:txBody>
      </p:sp>
      <p:sp>
        <p:nvSpPr>
          <p:cNvPr id="226" name="Google Shape;226;p12"/>
          <p:cNvSpPr txBox="1">
            <a:spLocks noGrp="1"/>
          </p:cNvSpPr>
          <p:nvPr>
            <p:ph type="body" idx="1"/>
          </p:nvPr>
        </p:nvSpPr>
        <p:spPr>
          <a:xfrm>
            <a:off x="4567237" y="801687"/>
            <a:ext cx="3979862" cy="5230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Char char="•"/>
            </a:pPr>
            <a:r>
              <a:rPr lang="en-US" sz="21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Individual Student Reports are sent home. 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3"/>
          <p:cNvSpPr/>
          <p:nvPr/>
        </p:nvSpPr>
        <p:spPr>
          <a:xfrm>
            <a:off x="266700" y="0"/>
            <a:ext cx="8610600" cy="2754312"/>
          </a:xfrm>
          <a:prstGeom prst="rect">
            <a:avLst/>
          </a:prstGeom>
          <a:gradFill>
            <a:gsLst>
              <a:gs pos="0">
                <a:srgbClr val="4274AF"/>
              </a:gs>
              <a:gs pos="25000">
                <a:srgbClr val="4274AF"/>
              </a:gs>
              <a:gs pos="94000">
                <a:srgbClr val="4A452A"/>
              </a:gs>
              <a:gs pos="100000">
                <a:srgbClr val="4A452A"/>
              </a:gs>
            </a:gsLst>
            <a:lin ang="42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3" name="Google Shape;233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34" name="Google Shape;234;p13"/>
          <p:cNvSpPr txBox="1">
            <a:spLocks noGrp="1"/>
          </p:cNvSpPr>
          <p:nvPr>
            <p:ph type="title"/>
          </p:nvPr>
        </p:nvSpPr>
        <p:spPr>
          <a:xfrm>
            <a:off x="884237" y="827087"/>
            <a:ext cx="7375525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0"/>
              <a:buFont typeface="Calibri"/>
              <a:buNone/>
            </a:pPr>
            <a:r>
              <a:rPr lang="en-US" sz="35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Parent’s Right to Know – </a:t>
            </a:r>
            <a:br>
              <a:rPr lang="en-US" sz="35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5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Non-Highly Qualified Teachers</a:t>
            </a:r>
            <a:endParaRPr/>
          </a:p>
        </p:txBody>
      </p:sp>
      <p:sp>
        <p:nvSpPr>
          <p:cNvPr id="235" name="Google Shape;235;p13"/>
          <p:cNvSpPr txBox="1">
            <a:spLocks noGrp="1"/>
          </p:cNvSpPr>
          <p:nvPr>
            <p:ph type="body" idx="1"/>
          </p:nvPr>
        </p:nvSpPr>
        <p:spPr>
          <a:xfrm>
            <a:off x="884237" y="3092450"/>
            <a:ext cx="7375525" cy="2693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Char char="•"/>
            </a:pPr>
            <a:r>
              <a:rPr lang="en-US" sz="1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Schools are required to notify parents if their child has been taught for four or more consecutive weeks by a teacher that is not highly qualified.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Char char="•"/>
            </a:pPr>
            <a:r>
              <a:rPr lang="en-US" sz="1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At Ebinport, all teachers are highly qualified. 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4"/>
          <p:cNvSpPr/>
          <p:nvPr/>
        </p:nvSpPr>
        <p:spPr>
          <a:xfrm>
            <a:off x="357187" y="0"/>
            <a:ext cx="8181975" cy="6858000"/>
          </a:xfrm>
          <a:prstGeom prst="rect">
            <a:avLst/>
          </a:prstGeom>
          <a:gradFill>
            <a:gsLst>
              <a:gs pos="0">
                <a:srgbClr val="4274AF"/>
              </a:gs>
              <a:gs pos="25000">
                <a:srgbClr val="4274AF"/>
              </a:gs>
              <a:gs pos="94000">
                <a:srgbClr val="4A452A"/>
              </a:gs>
              <a:gs pos="100000">
                <a:srgbClr val="4A452A"/>
              </a:gs>
            </a:gsLst>
            <a:lin ang="42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2" name="Google Shape;24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43" name="Google Shape;243;p14"/>
          <p:cNvSpPr txBox="1"/>
          <p:nvPr/>
        </p:nvSpPr>
        <p:spPr>
          <a:xfrm>
            <a:off x="2284412" y="2043112"/>
            <a:ext cx="4578350" cy="20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Calibri"/>
              <a:buNone/>
            </a:pPr>
            <a:r>
              <a:rPr lang="en-US" sz="60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How Can You Be Involved?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15"/>
          <p:cNvSpPr/>
          <p:nvPr/>
        </p:nvSpPr>
        <p:spPr>
          <a:xfrm>
            <a:off x="266700" y="0"/>
            <a:ext cx="8610600" cy="2754312"/>
          </a:xfrm>
          <a:prstGeom prst="rect">
            <a:avLst/>
          </a:prstGeom>
          <a:gradFill>
            <a:gsLst>
              <a:gs pos="0">
                <a:srgbClr val="4274AF"/>
              </a:gs>
              <a:gs pos="25000">
                <a:srgbClr val="4274AF"/>
              </a:gs>
              <a:gs pos="94000">
                <a:srgbClr val="4A452A"/>
              </a:gs>
              <a:gs pos="100000">
                <a:srgbClr val="4A452A"/>
              </a:gs>
            </a:gsLst>
            <a:lin ang="42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0" name="Google Shape;250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51" name="Google Shape;251;p15"/>
          <p:cNvSpPr txBox="1">
            <a:spLocks noGrp="1"/>
          </p:cNvSpPr>
          <p:nvPr>
            <p:ph type="title"/>
          </p:nvPr>
        </p:nvSpPr>
        <p:spPr>
          <a:xfrm>
            <a:off x="884237" y="827087"/>
            <a:ext cx="7375525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0"/>
              <a:buFont typeface="Calibri"/>
              <a:buNone/>
            </a:pPr>
            <a:r>
              <a:rPr lang="en-US" sz="35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Parent Involvement Opportunities</a:t>
            </a:r>
            <a:endParaRPr/>
          </a:p>
        </p:txBody>
      </p:sp>
      <p:sp>
        <p:nvSpPr>
          <p:cNvPr id="252" name="Google Shape;252;p15"/>
          <p:cNvSpPr txBox="1">
            <a:spLocks noGrp="1"/>
          </p:cNvSpPr>
          <p:nvPr>
            <p:ph type="body" idx="1"/>
          </p:nvPr>
        </p:nvSpPr>
        <p:spPr>
          <a:xfrm>
            <a:off x="884236" y="2575615"/>
            <a:ext cx="7375525" cy="2693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Char char="•"/>
            </a:pPr>
            <a:r>
              <a:rPr lang="en-US" sz="1900" dirty="0">
                <a:latin typeface="Arial"/>
                <a:ea typeface="Arial"/>
                <a:cs typeface="Arial"/>
                <a:sym typeface="Arial"/>
              </a:rPr>
              <a:t>School Improvement Council</a:t>
            </a:r>
          </a:p>
          <a:p>
            <a:pPr marL="457200" lvl="0" indent="-3810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Char char="•"/>
            </a:pPr>
            <a:r>
              <a:rPr lang="en-US" sz="1900" dirty="0">
                <a:latin typeface="Arial"/>
                <a:ea typeface="Arial"/>
                <a:cs typeface="Arial"/>
                <a:sym typeface="Arial"/>
              </a:rPr>
              <a:t>PTO: Everyone is invited and welcomed to attend</a:t>
            </a:r>
            <a:endParaRPr sz="3000" dirty="0"/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•"/>
            </a:pPr>
            <a:r>
              <a:rPr lang="en-US" sz="1900" dirty="0">
                <a:latin typeface="Arial"/>
                <a:ea typeface="Arial"/>
                <a:cs typeface="Arial"/>
                <a:sym typeface="Arial"/>
              </a:rPr>
              <a:t>Class </a:t>
            </a:r>
            <a:r>
              <a:rPr lang="en-US" sz="1900" dirty="0" err="1">
                <a:latin typeface="Arial"/>
                <a:ea typeface="Arial"/>
                <a:cs typeface="Arial"/>
                <a:sym typeface="Arial"/>
              </a:rPr>
              <a:t>DoJo</a:t>
            </a:r>
            <a:endParaRPr sz="1900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•"/>
            </a:pPr>
            <a:r>
              <a:rPr lang="en-US" sz="1900" dirty="0">
                <a:latin typeface="Arial"/>
                <a:ea typeface="Arial"/>
                <a:cs typeface="Arial"/>
                <a:sym typeface="Arial"/>
              </a:rPr>
              <a:t>Classroom Volunteers </a:t>
            </a:r>
            <a:endParaRPr sz="3000" dirty="0"/>
          </a:p>
          <a:p>
            <a: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•"/>
            </a:pPr>
            <a:r>
              <a:rPr lang="en-US" sz="1500" dirty="0">
                <a:latin typeface="Arial"/>
                <a:ea typeface="Arial"/>
                <a:cs typeface="Arial"/>
                <a:sym typeface="Arial"/>
              </a:rPr>
              <a:t>Organize/communicate events </a:t>
            </a:r>
            <a:endParaRPr sz="2600" dirty="0"/>
          </a:p>
          <a:p>
            <a: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•"/>
            </a:pPr>
            <a:r>
              <a:rPr lang="en-US" sz="1500" dirty="0">
                <a:latin typeface="Arial"/>
                <a:ea typeface="Arial"/>
                <a:cs typeface="Arial"/>
                <a:sym typeface="Arial"/>
              </a:rPr>
              <a:t>Aid the teacher with preparing materials and supplies</a:t>
            </a:r>
            <a:endParaRPr sz="2600" dirty="0"/>
          </a:p>
          <a:p>
            <a: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•"/>
            </a:pPr>
            <a:r>
              <a:rPr lang="en-US" sz="1500" dirty="0">
                <a:latin typeface="Arial"/>
                <a:ea typeface="Arial"/>
                <a:cs typeface="Arial"/>
                <a:sym typeface="Arial"/>
              </a:rPr>
              <a:t>Serve as an advisor to the teacher</a:t>
            </a:r>
            <a:endParaRPr sz="2600" dirty="0"/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endParaRPr sz="1500" dirty="0">
              <a:solidFill>
                <a:srgbClr val="000000"/>
              </a:solidFill>
            </a:endParaRPr>
          </a:p>
          <a:p>
            <a:pPr marL="342900" marR="0" lvl="0" indent="-234950" algn="l" rtl="0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endParaRPr sz="1500" b="0" i="0" u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17"/>
          <p:cNvSpPr/>
          <p:nvPr/>
        </p:nvSpPr>
        <p:spPr>
          <a:xfrm>
            <a:off x="266700" y="0"/>
            <a:ext cx="8610600" cy="2754312"/>
          </a:xfrm>
          <a:prstGeom prst="rect">
            <a:avLst/>
          </a:prstGeom>
          <a:gradFill>
            <a:gsLst>
              <a:gs pos="0">
                <a:srgbClr val="4BACC6"/>
              </a:gs>
              <a:gs pos="25000">
                <a:srgbClr val="4BACC6"/>
              </a:gs>
              <a:gs pos="94000">
                <a:srgbClr val="4A452A"/>
              </a:gs>
              <a:gs pos="100000">
                <a:srgbClr val="4A452A"/>
              </a:gs>
            </a:gsLst>
            <a:lin ang="42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8" name="Google Shape;258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59" name="Google Shape;259;p17"/>
          <p:cNvSpPr txBox="1">
            <a:spLocks noGrp="1"/>
          </p:cNvSpPr>
          <p:nvPr>
            <p:ph type="title"/>
          </p:nvPr>
        </p:nvSpPr>
        <p:spPr>
          <a:xfrm>
            <a:off x="884237" y="827087"/>
            <a:ext cx="7375525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0"/>
              <a:buFont typeface="Calibri"/>
              <a:buNone/>
            </a:pPr>
            <a:r>
              <a:rPr lang="en-US" sz="35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Right to Request Meetings</a:t>
            </a:r>
            <a:endParaRPr/>
          </a:p>
        </p:txBody>
      </p:sp>
      <p:pic>
        <p:nvPicPr>
          <p:cNvPr id="260" name="Google Shape;260;p17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4">
            <a:alphaModFix/>
          </a:blip>
          <a:srcRect/>
          <a:stretch/>
        </p:blipFill>
        <p:spPr>
          <a:xfrm>
            <a:off x="762000" y="2901950"/>
            <a:ext cx="7620000" cy="31273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F9E263B-389F-9D32-07AB-07249ACF31A8}"/>
              </a:ext>
            </a:extLst>
          </p:cNvPr>
          <p:cNvSpPr txBox="1"/>
          <p:nvPr/>
        </p:nvSpPr>
        <p:spPr>
          <a:xfrm>
            <a:off x="2286000" y="3275112"/>
            <a:ext cx="4572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dirty="0">
                <a:effectLst/>
              </a:rPr>
              <a:t> 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2"/>
          <p:cNvSpPr txBox="1">
            <a:spLocks noGrp="1"/>
          </p:cNvSpPr>
          <p:nvPr>
            <p:ph type="title"/>
          </p:nvPr>
        </p:nvSpPr>
        <p:spPr>
          <a:xfrm>
            <a:off x="479425" y="4610100"/>
            <a:ext cx="5559425" cy="1303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Definition of Title I:</a:t>
            </a:r>
            <a:endParaRPr/>
          </a:p>
        </p:txBody>
      </p:sp>
      <p:sp>
        <p:nvSpPr>
          <p:cNvPr id="124" name="Google Shape;124;p2"/>
          <p:cNvSpPr txBox="1">
            <a:spLocks noGrp="1"/>
          </p:cNvSpPr>
          <p:nvPr>
            <p:ph type="body" idx="1"/>
          </p:nvPr>
        </p:nvSpPr>
        <p:spPr>
          <a:xfrm>
            <a:off x="479425" y="838200"/>
            <a:ext cx="4257675" cy="3063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Title I provides federal funding to schools to help students who are low achieving or at most risk of falling behind.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Title I is allocated to schools based on the percentage of students receiving free/reduced lunch.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Schools with a percentage of at least 40% are eligible for a schoolwide program.</a:t>
            </a:r>
            <a:endParaRPr/>
          </a:p>
        </p:txBody>
      </p:sp>
      <p:sp>
        <p:nvSpPr>
          <p:cNvPr id="125" name="Google Shape;125;p2"/>
          <p:cNvSpPr/>
          <p:nvPr/>
        </p:nvSpPr>
        <p:spPr>
          <a:xfrm>
            <a:off x="4427537" y="0"/>
            <a:ext cx="4716462" cy="3359150"/>
          </a:xfrm>
          <a:custGeom>
            <a:avLst/>
            <a:gdLst/>
            <a:ahLst/>
            <a:cxnLst/>
            <a:rect l="l" t="t" r="r" b="b"/>
            <a:pathLst>
              <a:path w="5699887" h="4059244" extrusionOk="0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lnTo>
                  <a:pt x="0" y="0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6" name="Google Shape;126;p2"/>
          <p:cNvCxnSpPr/>
          <p:nvPr/>
        </p:nvCxnSpPr>
        <p:spPr>
          <a:xfrm rot="10800000">
            <a:off x="1131093" y="3621881"/>
            <a:ext cx="0" cy="1303337"/>
          </a:xfrm>
          <a:prstGeom prst="straightConnector1">
            <a:avLst/>
          </a:prstGeom>
          <a:noFill/>
          <a:ln w="19050" cap="sq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27" name="Google Shape;127;p2"/>
          <p:cNvSpPr/>
          <p:nvPr/>
        </p:nvSpPr>
        <p:spPr>
          <a:xfrm>
            <a:off x="6346825" y="4610100"/>
            <a:ext cx="1412875" cy="141287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2"/>
          <p:cNvSpPr/>
          <p:nvPr/>
        </p:nvSpPr>
        <p:spPr>
          <a:xfrm>
            <a:off x="8124825" y="4506912"/>
            <a:ext cx="430212" cy="430212"/>
          </a:xfrm>
          <a:prstGeom prst="ellipse">
            <a:avLst/>
          </a:prstGeom>
          <a:solidFill>
            <a:srgbClr val="8064A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4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/>
              <a:t>Ebinport Elementary operates a Title I </a:t>
            </a:r>
            <a:r>
              <a:rPr lang="en-US" sz="3600" b="1" u="sng"/>
              <a:t>Schoolwide</a:t>
            </a:r>
            <a:r>
              <a:rPr lang="en-US" sz="3600"/>
              <a:t> Program.</a:t>
            </a:r>
            <a:endParaRPr/>
          </a:p>
        </p:txBody>
      </p:sp>
      <p:pic>
        <p:nvPicPr>
          <p:cNvPr id="135" name="Google Shape;135;p4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628650" y="1822450"/>
            <a:ext cx="7886700" cy="4353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5"/>
          <p:cNvSpPr/>
          <p:nvPr/>
        </p:nvSpPr>
        <p:spPr>
          <a:xfrm rot="10800000" flipH="1">
            <a:off x="0" y="-1"/>
            <a:ext cx="3302781" cy="6858001"/>
          </a:xfrm>
          <a:custGeom>
            <a:avLst/>
            <a:gdLst/>
            <a:ahLst/>
            <a:cxnLst/>
            <a:rect l="l" t="t" r="r" b="b"/>
            <a:pathLst>
              <a:path w="4403709" h="6858001" extrusionOk="0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>
            <a:gsLst>
              <a:gs pos="0">
                <a:srgbClr val="CACACA"/>
              </a:gs>
              <a:gs pos="40000">
                <a:srgbClr val="C1C1C1"/>
              </a:gs>
              <a:gs pos="100000">
                <a:schemeClr val="dk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42" name="Google Shape;142;p5"/>
          <p:cNvGrpSpPr/>
          <p:nvPr/>
        </p:nvGrpSpPr>
        <p:grpSpPr>
          <a:xfrm>
            <a:off x="2486025" y="0"/>
            <a:ext cx="1828800" cy="6858000"/>
            <a:chOff x="1320800" y="0"/>
            <a:chExt cx="2436813" cy="6858001"/>
          </a:xfrm>
        </p:grpSpPr>
        <p:sp>
          <p:nvSpPr>
            <p:cNvPr id="143" name="Google Shape;143;p5"/>
            <p:cNvSpPr/>
            <p:nvPr/>
          </p:nvSpPr>
          <p:spPr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l" t="t" r="r" b="b"/>
              <a:pathLst>
                <a:path w="707" h="3357" extrusionOk="0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" name="Google Shape;144;p5"/>
            <p:cNvSpPr/>
            <p:nvPr/>
          </p:nvSpPr>
          <p:spPr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l" t="t" r="r" b="b"/>
              <a:pathLst>
                <a:path w="704" h="3324" extrusionOk="0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" name="Google Shape;145;p5"/>
            <p:cNvSpPr/>
            <p:nvPr/>
          </p:nvSpPr>
          <p:spPr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l" t="t" r="r" b="b"/>
              <a:pathLst>
                <a:path w="774" h="1020" extrusionOk="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" name="Google Shape;146;p5"/>
            <p:cNvSpPr/>
            <p:nvPr/>
          </p:nvSpPr>
          <p:spPr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l" t="t" r="r" b="b"/>
              <a:pathLst>
                <a:path w="942" h="987" extrusionOk="0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406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p5"/>
            <p:cNvSpPr/>
            <p:nvPr/>
          </p:nvSpPr>
          <p:spPr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l" t="t" r="r" b="b"/>
              <a:pathLst>
                <a:path w="1342" h="990" extrusionOk="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37609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Google Shape;148;p5"/>
            <p:cNvSpPr/>
            <p:nvPr/>
          </p:nvSpPr>
          <p:spPr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l" t="t" r="r" b="b"/>
              <a:pathLst>
                <a:path w="1068" h="1020" extrusionOk="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49" name="Google Shape;149;p5"/>
          <p:cNvSpPr txBox="1">
            <a:spLocks noGrp="1"/>
          </p:cNvSpPr>
          <p:nvPr>
            <p:ph type="title"/>
          </p:nvPr>
        </p:nvSpPr>
        <p:spPr>
          <a:xfrm>
            <a:off x="401637" y="685800"/>
            <a:ext cx="2084387" cy="510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Calibri"/>
              <a:buNone/>
            </a:pPr>
            <a:r>
              <a:rPr lang="en-US" sz="27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To be a “Schoolwide” School:</a:t>
            </a:r>
            <a:endParaRPr/>
          </a:p>
        </p:txBody>
      </p:sp>
      <p:pic>
        <p:nvPicPr>
          <p:cNvPr id="150" name="Google Shape;150;p5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3657600" y="676275"/>
            <a:ext cx="5048250" cy="5127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6"/>
          <p:cNvSpPr txBox="1"/>
          <p:nvPr/>
        </p:nvSpPr>
        <p:spPr>
          <a:xfrm>
            <a:off x="628650" y="4554537"/>
            <a:ext cx="5173662" cy="1724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Ebinport’s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Title I Schoolwide Program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6"/>
          <p:cNvSpPr/>
          <p:nvPr/>
        </p:nvSpPr>
        <p:spPr>
          <a:xfrm>
            <a:off x="441325" y="1322387"/>
            <a:ext cx="1682750" cy="1682750"/>
          </a:xfrm>
          <a:prstGeom prst="ellipse">
            <a:avLst/>
          </a:prstGeom>
          <a:solidFill>
            <a:srgbClr val="4BACC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6"/>
          <p:cNvSpPr/>
          <p:nvPr/>
        </p:nvSpPr>
        <p:spPr>
          <a:xfrm>
            <a:off x="2546350" y="2706687"/>
            <a:ext cx="722312" cy="722312"/>
          </a:xfrm>
          <a:prstGeom prst="ellipse">
            <a:avLst/>
          </a:prstGeom>
          <a:solidFill>
            <a:srgbClr val="8064A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6"/>
          <p:cNvSpPr/>
          <p:nvPr/>
        </p:nvSpPr>
        <p:spPr>
          <a:xfrm>
            <a:off x="3844925" y="2603500"/>
            <a:ext cx="219075" cy="220662"/>
          </a:xfrm>
          <a:prstGeom prst="ellipse">
            <a:avLst/>
          </a:prstGeom>
          <a:solidFill>
            <a:srgbClr val="9BBB5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6"/>
          <p:cNvSpPr/>
          <p:nvPr/>
        </p:nvSpPr>
        <p:spPr>
          <a:xfrm>
            <a:off x="4329112" y="0"/>
            <a:ext cx="4814887" cy="3429000"/>
          </a:xfrm>
          <a:custGeom>
            <a:avLst/>
            <a:gdLst/>
            <a:ahLst/>
            <a:cxnLst/>
            <a:rect l="l" t="t" r="r" b="b"/>
            <a:pathLst>
              <a:path w="5699887" h="4059244" extrusionOk="0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lnTo>
                  <a:pt x="0" y="0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62" name="Google Shape;162;p6"/>
          <p:cNvCxnSpPr/>
          <p:nvPr/>
        </p:nvCxnSpPr>
        <p:spPr>
          <a:xfrm>
            <a:off x="5980112" y="4776787"/>
            <a:ext cx="0" cy="1303337"/>
          </a:xfrm>
          <a:prstGeom prst="straightConnector1">
            <a:avLst/>
          </a:prstGeom>
          <a:noFill/>
          <a:ln w="19050" cap="sq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9cf0d6a53b_1_7"/>
          <p:cNvSpPr/>
          <p:nvPr/>
        </p:nvSpPr>
        <p:spPr>
          <a:xfrm>
            <a:off x="363537" y="437620"/>
            <a:ext cx="3285757" cy="5892104"/>
          </a:xfrm>
          <a:custGeom>
            <a:avLst/>
            <a:gdLst/>
            <a:ahLst/>
            <a:cxnLst/>
            <a:rect l="l" t="t" r="r" b="b"/>
            <a:pathLst>
              <a:path w="4381009" h="5892104" extrusionOk="0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lnTo>
                  <a:pt x="0" y="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g9cf0d6a53b_1_7"/>
          <p:cNvSpPr txBox="1">
            <a:spLocks noGrp="1"/>
          </p:cNvSpPr>
          <p:nvPr>
            <p:ph type="title"/>
          </p:nvPr>
        </p:nvSpPr>
        <p:spPr>
          <a:xfrm>
            <a:off x="647700" y="1011237"/>
            <a:ext cx="2562300" cy="47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Summary:</a:t>
            </a:r>
            <a:endParaRPr/>
          </a:p>
        </p:txBody>
      </p:sp>
      <p:sp>
        <p:nvSpPr>
          <p:cNvPr id="181" name="Google Shape;181;g9cf0d6a53b_1_7"/>
          <p:cNvSpPr txBox="1"/>
          <p:nvPr/>
        </p:nvSpPr>
        <p:spPr>
          <a:xfrm>
            <a:off x="3939188" y="4858500"/>
            <a:ext cx="42306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A13C64-FE7D-6964-F679-32CD7ECB9174}"/>
              </a:ext>
            </a:extLst>
          </p:cNvPr>
          <p:cNvSpPr txBox="1"/>
          <p:nvPr/>
        </p:nvSpPr>
        <p:spPr>
          <a:xfrm>
            <a:off x="3795824" y="552893"/>
            <a:ext cx="5348176" cy="58323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Literacy Intervention Specialist</a:t>
            </a:r>
            <a:r>
              <a:rPr lang="en-U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Provide opportunities to meet challenging academic standards.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Provide early interventions to our most at-risk students and to close the achievement gap by third grade.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sz="1800" dirty="0"/>
              <a:t>Pre-K Teacher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  Provide early interventions to our most at risk population to prepare for    the rigorous academics of the kindergarten classroom.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  <a:p>
            <a:r>
              <a:rPr lang="en-US" sz="1800" dirty="0"/>
              <a:t>Pre-K Assistant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Assist in the early childhood program transition.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Assist the Pre-K teacher and to maintain the correct teacher- student ratio in the Pre-K classroom. </a:t>
            </a:r>
          </a:p>
          <a:p>
            <a:endParaRPr lang="en-US" sz="1200" dirty="0"/>
          </a:p>
          <a:p>
            <a:r>
              <a:rPr lang="en-US" sz="1800" dirty="0"/>
              <a:t>Teacher: Reduction in Class Size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Provide classroom instruction.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  <a:p>
            <a:r>
              <a:rPr lang="en-US" sz="1800" dirty="0"/>
              <a:t>Supplies, Materials, Academic Programs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Use of effective instructional strategies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Purchasing necessary supplies and materials to allow for the Title I programs to successfully impact our at-risk population.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  <a:p>
            <a:r>
              <a:rPr lang="en-US" sz="1800" dirty="0"/>
              <a:t>Behavior Coach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Provide classroom support in area of social/emotional regulation.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Provide students with positive behavior support and intervention in order to have both behavioral and academic success. </a:t>
            </a:r>
          </a:p>
          <a:p>
            <a:endParaRPr lang="en-US" sz="1200" dirty="0"/>
          </a:p>
          <a:p>
            <a:endParaRPr lang="en-US" sz="11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9"/>
          <p:cNvSpPr/>
          <p:nvPr/>
        </p:nvSpPr>
        <p:spPr>
          <a:xfrm rot="10800000">
            <a:off x="6762750" y="5367337"/>
            <a:ext cx="2381250" cy="1490662"/>
          </a:xfrm>
          <a:custGeom>
            <a:avLst/>
            <a:gdLst/>
            <a:ahLst/>
            <a:cxnLst/>
            <a:rect l="l" t="t" r="r" b="b"/>
            <a:pathLst>
              <a:path w="3175996" h="1490093" extrusionOk="0">
                <a:moveTo>
                  <a:pt x="2485888" y="1490093"/>
                </a:moveTo>
                <a:lnTo>
                  <a:pt x="0" y="1490093"/>
                </a:lnTo>
                <a:lnTo>
                  <a:pt x="0" y="0"/>
                </a:lnTo>
                <a:lnTo>
                  <a:pt x="3175996" y="0"/>
                </a:lnTo>
                <a:lnTo>
                  <a:pt x="2485888" y="1490093"/>
                </a:lnTo>
                <a:close/>
              </a:path>
            </a:pathLst>
          </a:cu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9"/>
          <p:cNvSpPr/>
          <p:nvPr/>
        </p:nvSpPr>
        <p:spPr>
          <a:xfrm>
            <a:off x="0" y="5367337"/>
            <a:ext cx="7175500" cy="1490662"/>
          </a:xfrm>
          <a:custGeom>
            <a:avLst/>
            <a:gdLst/>
            <a:ahLst/>
            <a:cxnLst/>
            <a:rect l="l" t="t" r="r" b="b"/>
            <a:pathLst>
              <a:path w="9566296" h="1490093" extrusionOk="0">
                <a:moveTo>
                  <a:pt x="0" y="0"/>
                </a:moveTo>
                <a:lnTo>
                  <a:pt x="405267" y="0"/>
                </a:lnTo>
                <a:lnTo>
                  <a:pt x="631857" y="0"/>
                </a:lnTo>
                <a:lnTo>
                  <a:pt x="2451761" y="0"/>
                </a:lnTo>
                <a:lnTo>
                  <a:pt x="2901880" y="0"/>
                </a:lnTo>
                <a:lnTo>
                  <a:pt x="3641106" y="0"/>
                </a:lnTo>
                <a:lnTo>
                  <a:pt x="9566296" y="0"/>
                </a:lnTo>
                <a:lnTo>
                  <a:pt x="8876188" y="1490093"/>
                </a:lnTo>
                <a:lnTo>
                  <a:pt x="631857" y="1490093"/>
                </a:lnTo>
                <a:lnTo>
                  <a:pt x="405267" y="1490093"/>
                </a:lnTo>
                <a:lnTo>
                  <a:pt x="0" y="1490093"/>
                </a:lnTo>
                <a:lnTo>
                  <a:pt x="0" y="0"/>
                </a:lnTo>
                <a:close/>
              </a:path>
            </a:pathLst>
          </a:custGeom>
          <a:solidFill>
            <a:srgbClr val="595959">
              <a:alpha val="38431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Google Shape;202;p9"/>
          <p:cNvSpPr txBox="1">
            <a:spLocks noGrp="1"/>
          </p:cNvSpPr>
          <p:nvPr>
            <p:ph type="title"/>
          </p:nvPr>
        </p:nvSpPr>
        <p:spPr>
          <a:xfrm>
            <a:off x="628650" y="5529262"/>
            <a:ext cx="6059487" cy="1096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Focus Goals</a:t>
            </a:r>
            <a:endParaRPr/>
          </a:p>
        </p:txBody>
      </p:sp>
      <p:pic>
        <p:nvPicPr>
          <p:cNvPr id="203" name="Google Shape;203;p9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615950" y="633412"/>
            <a:ext cx="7924800" cy="4103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0"/>
          <p:cNvSpPr/>
          <p:nvPr/>
        </p:nvSpPr>
        <p:spPr>
          <a:xfrm>
            <a:off x="357187" y="0"/>
            <a:ext cx="8181975" cy="6858000"/>
          </a:xfrm>
          <a:prstGeom prst="rect">
            <a:avLst/>
          </a:prstGeom>
          <a:gradFill>
            <a:gsLst>
              <a:gs pos="0">
                <a:srgbClr val="4274AF"/>
              </a:gs>
              <a:gs pos="25000">
                <a:srgbClr val="4274AF"/>
              </a:gs>
              <a:gs pos="94000">
                <a:srgbClr val="4A452A"/>
              </a:gs>
              <a:gs pos="100000">
                <a:srgbClr val="4A452A"/>
              </a:gs>
            </a:gsLst>
            <a:lin ang="42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9" name="Google Shape;209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10" name="Google Shape;210;p10"/>
          <p:cNvSpPr txBox="1"/>
          <p:nvPr/>
        </p:nvSpPr>
        <p:spPr>
          <a:xfrm>
            <a:off x="2284412" y="2043112"/>
            <a:ext cx="4578350" cy="20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700"/>
              <a:buFont typeface="Calibri"/>
              <a:buNone/>
            </a:pPr>
            <a:r>
              <a:rPr lang="en-US" sz="47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Title I Parent Notification Requirements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Parent Involvement Policy</a:t>
            </a:r>
            <a:endParaRPr dirty="0"/>
          </a:p>
        </p:txBody>
      </p:sp>
      <p:pic>
        <p:nvPicPr>
          <p:cNvPr id="3" name="Picture 2" descr="A list of information on a paper&#10;&#10;Description automatically generated with medium confidence">
            <a:extLst>
              <a:ext uri="{FF2B5EF4-FFF2-40B4-BE49-F238E27FC236}">
                <a16:creationId xmlns:a16="http://schemas.microsoft.com/office/drawing/2014/main" id="{CB113B25-38F0-CC8A-0E86-B1CB676653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3484" y="1082304"/>
            <a:ext cx="5497032" cy="591773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default">
      <a:dk1>
        <a:srgbClr val="FFFFFF"/>
      </a:dk1>
      <a:lt1>
        <a:srgbClr val="000000"/>
      </a:lt1>
      <a:dk2>
        <a:srgbClr val="EEECE1"/>
      </a:dk2>
      <a:lt2>
        <a:srgbClr val="1F497D"/>
      </a:lt2>
      <a:accent1>
        <a:srgbClr val="4F81BD"/>
      </a:accent1>
      <a:accent2>
        <a:srgbClr val="C0504D"/>
      </a:accent2>
      <a:accent3>
        <a:srgbClr val="000000"/>
      </a:accent3>
      <a:accent4>
        <a:srgbClr val="4F81BD"/>
      </a:accent4>
      <a:accent5>
        <a:srgbClr val="C0504D"/>
      </a:accent5>
      <a:accent6>
        <a:srgbClr val="000000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402</Words>
  <Application>Microsoft Office PowerPoint</Application>
  <PresentationFormat>On-screen Show (4:3)</PresentationFormat>
  <Paragraphs>63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Office Theme</vt:lpstr>
      <vt:lpstr>Office Theme</vt:lpstr>
      <vt:lpstr>What is Title I and How Can I be Involved?  </vt:lpstr>
      <vt:lpstr>Definition of Title I:</vt:lpstr>
      <vt:lpstr>Ebinport Elementary operates a Title I Schoolwide Program.</vt:lpstr>
      <vt:lpstr>To be a “Schoolwide” School:</vt:lpstr>
      <vt:lpstr>PowerPoint Presentation</vt:lpstr>
      <vt:lpstr>Summary:</vt:lpstr>
      <vt:lpstr>Focus Goals</vt:lpstr>
      <vt:lpstr>PowerPoint Presentation</vt:lpstr>
      <vt:lpstr>Parent Involvement Policy</vt:lpstr>
      <vt:lpstr>Parent’s Right to Know –  Student Achievement</vt:lpstr>
      <vt:lpstr>Parent’s Right to Know –  Non-Highly Qualified Teachers</vt:lpstr>
      <vt:lpstr>PowerPoint Presentation</vt:lpstr>
      <vt:lpstr>Parent Involvement Opportunities</vt:lpstr>
      <vt:lpstr>Right to Request Meetings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Title I and How Can I be Involved?</dc:title>
  <dc:creator>Rhonda Kelsey</dc:creator>
  <cp:lastModifiedBy>Matthew English</cp:lastModifiedBy>
  <cp:revision>2</cp:revision>
  <dcterms:created xsi:type="dcterms:W3CDTF">2019-10-14T15:01:19Z</dcterms:created>
  <dcterms:modified xsi:type="dcterms:W3CDTF">2024-11-19T18:03:19Z</dcterms:modified>
</cp:coreProperties>
</file>